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86" r:id="rId6"/>
    <p:sldId id="277" r:id="rId7"/>
    <p:sldId id="283" r:id="rId8"/>
    <p:sldId id="291" r:id="rId9"/>
    <p:sldId id="261" r:id="rId10"/>
    <p:sldId id="290" r:id="rId11"/>
    <p:sldId id="260" r:id="rId12"/>
    <p:sldId id="270" r:id="rId13"/>
    <p:sldId id="279" r:id="rId14"/>
    <p:sldId id="262" r:id="rId15"/>
    <p:sldId id="292" r:id="rId16"/>
    <p:sldId id="264" r:id="rId17"/>
    <p:sldId id="265" r:id="rId18"/>
    <p:sldId id="266" r:id="rId19"/>
    <p:sldId id="272" r:id="rId20"/>
    <p:sldId id="274" r:id="rId21"/>
    <p:sldId id="275" r:id="rId22"/>
    <p:sldId id="276" r:id="rId23"/>
    <p:sldId id="271" r:id="rId24"/>
    <p:sldId id="281" r:id="rId25"/>
    <p:sldId id="273" r:id="rId26"/>
    <p:sldId id="267" r:id="rId27"/>
    <p:sldId id="280" r:id="rId28"/>
    <p:sldId id="269" r:id="rId29"/>
    <p:sldId id="278" r:id="rId30"/>
    <p:sldId id="287" r:id="rId31"/>
    <p:sldId id="288" r:id="rId32"/>
    <p:sldId id="295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BFEE2-5671-AD40-9816-8A2DB86C1BC1}" type="datetimeFigureOut">
              <a:rPr lang="en-US" smtClean="0"/>
              <a:t>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79ABF-E24B-A74D-ADAA-E76D9B1F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C4A77-1864-484A-A923-1EB670AD8314}" type="datetimeFigureOut">
              <a:rPr lang="en-US" smtClean="0"/>
              <a:t>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824E0-7A80-CE48-8DE6-5AC60168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24E0-7A80-CE48-8DE6-5AC60168A10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56AB4421-3A9D-124A-8DE5-52A849830F59}" type="datetimeFigureOut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277C46E-D77A-B14B-8A47-FB73369413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gif"/><Relationship Id="rId3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375" y="3302700"/>
            <a:ext cx="7551601" cy="92465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Laboratory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Integrated Science</a:t>
            </a:r>
          </a:p>
        </p:txBody>
      </p:sp>
      <p:pic>
        <p:nvPicPr>
          <p:cNvPr id="4" name="Picture 3" descr="beaker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4354">
            <a:off x="813458" y="776952"/>
            <a:ext cx="2333625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9606">
            <a:off x="4502120" y="2035991"/>
            <a:ext cx="497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Unit 1 - Laboratory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dropping different amounts of liquid use….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Medicine Dropper</a:t>
            </a:r>
            <a:endParaRPr lang="en-US" sz="3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 descr="medicine dropp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667" r="-1666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000" i="1" dirty="0" smtClean="0">
                <a:solidFill>
                  <a:srgbClr val="F3A373"/>
                </a:solidFill>
              </a:rPr>
              <a:t>Microtip or thin stem pipette</a:t>
            </a:r>
            <a:endParaRPr lang="en-US" sz="3000" i="1" dirty="0">
              <a:solidFill>
                <a:srgbClr val="F3A373"/>
              </a:solidFill>
            </a:endParaRPr>
          </a:p>
        </p:txBody>
      </p:sp>
      <p:pic>
        <p:nvPicPr>
          <p:cNvPr id="8" name="Content Placeholder 7" descr="thinstem pipet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6667" r="-16667"/>
          <a:stretch>
            <a:fillRect/>
          </a:stretch>
        </p:blipFill>
        <p:spPr>
          <a:xfrm>
            <a:off x="4555289" y="3657601"/>
            <a:ext cx="2159168" cy="1869944"/>
          </a:xfrm>
        </p:spPr>
      </p:pic>
      <p:pic>
        <p:nvPicPr>
          <p:cNvPr id="9" name="Picture 8" descr="mictotip pip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457" y="4669120"/>
            <a:ext cx="1716849" cy="171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unsen burner hose connector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84" b="-28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232" y="5543032"/>
            <a:ext cx="7717536" cy="84432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Used to heat in a chemistry laboratory.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21" y="4444533"/>
            <a:ext cx="8474298" cy="72362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Bunsen Burner and Hose Connector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Placeholder 5" descr="bunsen burner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-1265" r="1289"/>
          <a:stretch>
            <a:fillRect/>
          </a:stretch>
        </p:blipFill>
        <p:spPr>
          <a:xfrm rot="414243">
            <a:off x="1058109" y="699275"/>
            <a:ext cx="3135994" cy="346096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94" y="1371600"/>
            <a:ext cx="8324430" cy="1447800"/>
          </a:xfrm>
        </p:spPr>
        <p:txBody>
          <a:bodyPr/>
          <a:lstStyle/>
          <a:p>
            <a:r>
              <a:rPr lang="en-US" dirty="0" smtClean="0"/>
              <a:t>You can also “cook” using a </a:t>
            </a:r>
            <a:br>
              <a:rPr lang="en-US" dirty="0" smtClean="0"/>
            </a:br>
            <a:r>
              <a:rPr lang="en-US" dirty="0" smtClean="0"/>
              <a:t>                 Hot Plate.</a:t>
            </a:r>
            <a:endParaRPr lang="en-US" dirty="0"/>
          </a:p>
        </p:txBody>
      </p:sp>
      <p:pic>
        <p:nvPicPr>
          <p:cNvPr id="4" name="Content Placeholder 3" descr="hot plate"/>
          <p:cNvPicPr>
            <a:picLocks noGrp="1" noChangeAspect="1"/>
          </p:cNvPicPr>
          <p:nvPr>
            <p:ph idx="1"/>
          </p:nvPr>
        </p:nvPicPr>
        <p:blipFill>
          <a:blip r:embed="rId2"/>
          <a:srcRect l="-56416" r="-5641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563695"/>
            <a:ext cx="3429000" cy="128708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Test Tube Holder</a:t>
            </a:r>
            <a:endParaRPr lang="en-US" sz="4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test tube and holder"/>
          <p:cNvPicPr>
            <a:picLocks noGrp="1" noChangeAspect="1"/>
          </p:cNvPicPr>
          <p:nvPr>
            <p:ph idx="1"/>
          </p:nvPr>
        </p:nvPicPr>
        <p:blipFill>
          <a:blip r:embed="rId2"/>
          <a:srcRect t="-11745" b="-117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671724" cy="3169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Use this apparatus when heating a test tube.</a:t>
            </a:r>
          </a:p>
          <a:p>
            <a:pPr algn="l"/>
            <a:r>
              <a:rPr lang="en-US" sz="3000" dirty="0" smtClean="0">
                <a:solidFill>
                  <a:schemeClr val="accent4"/>
                </a:solidFill>
              </a:rPr>
              <a:t>Remember</a:t>
            </a:r>
            <a:r>
              <a:rPr lang="en-US" sz="3000" dirty="0" smtClean="0"/>
              <a:t>- Do not aim a test tube at anyone.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400" b="1" i="1" dirty="0" smtClean="0">
                <a:solidFill>
                  <a:srgbClr val="F3A373"/>
                </a:solidFill>
              </a:rPr>
              <a:t>Ring Stand</a:t>
            </a:r>
            <a:endParaRPr lang="en-US" sz="3400" b="1" i="1" dirty="0">
              <a:solidFill>
                <a:srgbClr val="F3A37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424" y="3157640"/>
            <a:ext cx="3951755" cy="23086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This is used to attach clamps and other apparatus that you will view next.</a:t>
            </a:r>
            <a:endParaRPr lang="en-US" sz="3000" dirty="0"/>
          </a:p>
        </p:txBody>
      </p:sp>
      <p:pic>
        <p:nvPicPr>
          <p:cNvPr id="7" name="Picture Placeholder 6" descr="ring stand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" b="96"/>
          <a:stretch>
            <a:fillRect/>
          </a:stretch>
        </p:blipFill>
        <p:spPr>
          <a:xfrm rot="21416935">
            <a:off x="384911" y="1352113"/>
            <a:ext cx="4095709" cy="479068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Clamp </a:t>
            </a:r>
            <a:br>
              <a:rPr lang="en-US" dirty="0" smtClean="0"/>
            </a:br>
            <a:r>
              <a:rPr lang="en-US" sz="3200" dirty="0" smtClean="0"/>
              <a:t>Used to hold objects on a ring stand.</a:t>
            </a:r>
            <a:endParaRPr lang="en-US" sz="3200" dirty="0"/>
          </a:p>
        </p:txBody>
      </p:sp>
      <p:pic>
        <p:nvPicPr>
          <p:cNvPr id="6" name="Content Placeholder 5" descr="extension clamp"/>
          <p:cNvPicPr>
            <a:picLocks noGrp="1" noChangeAspect="1"/>
          </p:cNvPicPr>
          <p:nvPr>
            <p:ph idx="1"/>
          </p:nvPr>
        </p:nvPicPr>
        <p:blipFill>
          <a:blip r:embed="rId2"/>
          <a:srcRect l="-63841" r="-6384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14429"/>
            <a:ext cx="3429000" cy="752514"/>
          </a:xfrm>
        </p:spPr>
        <p:txBody>
          <a:bodyPr/>
          <a:lstStyle/>
          <a:p>
            <a:r>
              <a:rPr lang="en-US" b="1" i="1" dirty="0" smtClean="0">
                <a:solidFill>
                  <a:srgbClr val="F3A373"/>
                </a:solidFill>
              </a:rPr>
              <a:t>Heating Setup</a:t>
            </a:r>
            <a:endParaRPr lang="en-US" b="1" i="1" dirty="0">
              <a:solidFill>
                <a:srgbClr val="F3A373"/>
              </a:solidFill>
            </a:endParaRPr>
          </a:p>
        </p:txBody>
      </p:sp>
      <p:pic>
        <p:nvPicPr>
          <p:cNvPr id="5" name="Content Placeholder 4" descr="heating beak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86" r="-39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This is what it looks like when you heat the contents of a beaker.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could also attach a…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3A373"/>
                </a:solidFill>
              </a:rPr>
              <a:t>Thermometer Holder</a:t>
            </a:r>
            <a:endParaRPr lang="en-US" i="1" dirty="0">
              <a:solidFill>
                <a:srgbClr val="F3A373"/>
              </a:solidFill>
            </a:endParaRPr>
          </a:p>
        </p:txBody>
      </p:sp>
      <p:pic>
        <p:nvPicPr>
          <p:cNvPr id="7" name="Content Placeholder 6" descr="thermometer holder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4" b="-6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3A373"/>
                </a:solidFill>
              </a:rPr>
              <a:t>Thermometer</a:t>
            </a:r>
            <a:endParaRPr lang="en-US" i="1" dirty="0">
              <a:solidFill>
                <a:srgbClr val="F3A373"/>
              </a:solidFill>
            </a:endParaRPr>
          </a:p>
        </p:txBody>
      </p:sp>
      <p:pic>
        <p:nvPicPr>
          <p:cNvPr id="8" name="Content Placeholder 7" descr="thermometer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9667" r="-19667"/>
          <a:stretch>
            <a:fillRect/>
          </a:stretch>
        </p:blipFill>
        <p:spPr>
          <a:xfrm>
            <a:off x="4773706" y="3640439"/>
            <a:ext cx="3657600" cy="274319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475854"/>
            <a:ext cx="3429000" cy="4206230"/>
          </a:xfrm>
        </p:spPr>
        <p:txBody>
          <a:bodyPr/>
          <a:lstStyle/>
          <a:p>
            <a:r>
              <a:rPr lang="en-US" sz="2600" b="1" i="1" dirty="0" smtClean="0">
                <a:solidFill>
                  <a:srgbClr val="F3A373"/>
                </a:solidFill>
                <a:latin typeface="Arial Rounded MT Bold (Headings)"/>
                <a:cs typeface="Arial Rounded MT Bold (Headings)"/>
              </a:rPr>
              <a:t>This could also be attached to a ring stand.</a:t>
            </a:r>
            <a:r>
              <a:rPr lang="en-US" sz="2600" dirty="0" smtClean="0">
                <a:latin typeface="Arial Rounded MT Bold (Headings)"/>
                <a:cs typeface="Arial Rounded MT Bold (Headings)"/>
              </a:rPr>
              <a:t/>
            </a:r>
            <a:br>
              <a:rPr lang="en-US" sz="2600" dirty="0" smtClean="0">
                <a:latin typeface="Arial Rounded MT Bold (Headings)"/>
                <a:cs typeface="Arial Rounded MT Bold (Headings)"/>
              </a:rPr>
            </a:br>
            <a:r>
              <a:rPr lang="en-US" sz="2600" dirty="0" smtClean="0">
                <a:latin typeface="Arial Rounded MT Bold (Headings)"/>
                <a:cs typeface="Arial Rounded MT Bold (Headings)"/>
              </a:rPr>
              <a:t/>
            </a:r>
            <a:br>
              <a:rPr lang="en-US" sz="2600" dirty="0" smtClean="0">
                <a:latin typeface="Arial Rounded MT Bold (Headings)"/>
                <a:cs typeface="Arial Rounded MT Bold (Headings)"/>
              </a:rPr>
            </a:br>
            <a:r>
              <a:rPr lang="en-US" sz="2600" dirty="0" smtClean="0">
                <a:latin typeface="Arial Rounded MT Bold (Headings)"/>
                <a:cs typeface="Arial Rounded MT Bold (Headings)"/>
              </a:rPr>
              <a:t>Reminder – never let the thermometer touch the bottom of a piece of glassware being heated.</a:t>
            </a:r>
            <a:endParaRPr lang="en-US" sz="2600" dirty="0">
              <a:latin typeface="Arial Rounded MT Bold (Headings)"/>
              <a:cs typeface="Arial Rounded MT Bold (Headings)"/>
            </a:endParaRPr>
          </a:p>
        </p:txBody>
      </p:sp>
      <p:pic>
        <p:nvPicPr>
          <p:cNvPr id="5" name="Content Placeholder 4" descr="thermometer and thermometer holder"/>
          <p:cNvPicPr>
            <a:picLocks noGrp="1" noChangeAspect="1"/>
          </p:cNvPicPr>
          <p:nvPr>
            <p:ph idx="1"/>
          </p:nvPr>
        </p:nvPicPr>
        <p:blipFill>
          <a:blip r:embed="rId2"/>
          <a:srcRect t="-11745" b="-1174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51" y="1102280"/>
            <a:ext cx="8599049" cy="1909862"/>
          </a:xfrm>
        </p:spPr>
        <p:txBody>
          <a:bodyPr/>
          <a:lstStyle/>
          <a:p>
            <a:r>
              <a:rPr lang="en-US" sz="3500" dirty="0" smtClean="0"/>
              <a:t>To heat substances at a very high temperature use a </a:t>
            </a:r>
            <a:r>
              <a:rPr lang="en-US" sz="3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Crucible and Lid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pic>
        <p:nvPicPr>
          <p:cNvPr id="4" name="Content Placeholder 3" descr="crucible and lid"/>
          <p:cNvPicPr>
            <a:picLocks noGrp="1" noChangeAspect="1"/>
          </p:cNvPicPr>
          <p:nvPr>
            <p:ph idx="1"/>
          </p:nvPr>
        </p:nvPicPr>
        <p:blipFill>
          <a:blip r:embed="rId2"/>
          <a:srcRect l="-16534" r="-1653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Essential Question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64928" y="553158"/>
            <a:ext cx="3338586" cy="8478906"/>
          </a:xfrm>
        </p:spPr>
        <p:txBody>
          <a:bodyPr>
            <a:normAutofit/>
          </a:bodyPr>
          <a:lstStyle/>
          <a:p>
            <a:r>
              <a:rPr lang="en-US" sz="4600" dirty="0" smtClean="0"/>
              <a:t>What type of equipment will I be using in lab?</a:t>
            </a:r>
            <a:endParaRPr lang="en-US" sz="4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43719" cy="1447800"/>
          </a:xfrm>
        </p:spPr>
        <p:txBody>
          <a:bodyPr/>
          <a:lstStyle/>
          <a:p>
            <a:r>
              <a:rPr lang="en-US" dirty="0" smtClean="0"/>
              <a:t>To hold a hot crucible use…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8260" y="2971800"/>
            <a:ext cx="3657600" cy="685800"/>
          </a:xfrm>
        </p:spPr>
        <p:txBody>
          <a:bodyPr/>
          <a:lstStyle/>
          <a:p>
            <a:r>
              <a:rPr lang="en-US" sz="3400" i="1" dirty="0" smtClean="0">
                <a:solidFill>
                  <a:srgbClr val="FDA247"/>
                </a:solidFill>
              </a:rPr>
              <a:t>Crucible Tongs</a:t>
            </a:r>
            <a:endParaRPr lang="en-US" sz="3400" i="1" dirty="0">
              <a:solidFill>
                <a:srgbClr val="FDA247"/>
              </a:solidFill>
            </a:endParaRPr>
          </a:p>
        </p:txBody>
      </p:sp>
      <p:pic>
        <p:nvPicPr>
          <p:cNvPr id="7" name="Content Placeholder 6" descr="crucible tong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8260" y="3863533"/>
            <a:ext cx="3657600" cy="274319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 I use crucible tongs?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i="1" dirty="0" smtClean="0">
                <a:solidFill>
                  <a:srgbClr val="FDA247"/>
                </a:solidFill>
              </a:rPr>
              <a:t>To hold lid….</a:t>
            </a:r>
            <a:endParaRPr lang="en-US" sz="3400" i="1" dirty="0">
              <a:solidFill>
                <a:srgbClr val="FDA247"/>
              </a:solidFill>
            </a:endParaRPr>
          </a:p>
        </p:txBody>
      </p:sp>
      <p:pic>
        <p:nvPicPr>
          <p:cNvPr id="7" name="Content Placeholder 6" descr=" crucible tip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500" i="1" dirty="0" smtClean="0">
                <a:solidFill>
                  <a:srgbClr val="FDA247"/>
                </a:solidFill>
              </a:rPr>
              <a:t>To hold Crucible…</a:t>
            </a:r>
            <a:endParaRPr lang="en-US" sz="2500" i="1" dirty="0">
              <a:solidFill>
                <a:srgbClr val="FDA247"/>
              </a:solidFill>
            </a:endParaRPr>
          </a:p>
        </p:txBody>
      </p:sp>
      <p:pic>
        <p:nvPicPr>
          <p:cNvPr id="8" name="Content Placeholder 7" descr="crucible holder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9862" b="-986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heat a crucible you will also need a </a:t>
            </a:r>
            <a:r>
              <a:rPr lang="en-US" b="1" i="1" dirty="0" smtClean="0">
                <a:solidFill>
                  <a:srgbClr val="FDA247"/>
                </a:solidFill>
              </a:rPr>
              <a:t>Clay Triangle.</a:t>
            </a:r>
            <a:endParaRPr lang="en-US" b="1" i="1" dirty="0">
              <a:solidFill>
                <a:srgbClr val="FDA247"/>
              </a:solidFill>
            </a:endParaRPr>
          </a:p>
        </p:txBody>
      </p:sp>
      <p:pic>
        <p:nvPicPr>
          <p:cNvPr id="4" name="Content Placeholder 3" descr="clay triangle"/>
          <p:cNvPicPr>
            <a:picLocks noGrp="1" noChangeAspect="1"/>
          </p:cNvPicPr>
          <p:nvPr>
            <p:ph idx="1"/>
          </p:nvPr>
        </p:nvPicPr>
        <p:blipFill>
          <a:blip r:embed="rId2"/>
          <a:srcRect l="-38796" r="-3879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83975"/>
            <a:ext cx="3429000" cy="1066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Crucible with Lid Setup</a:t>
            </a:r>
            <a:endParaRPr lang="en-US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crucible_bunsen burner setup"/>
          <p:cNvPicPr>
            <a:picLocks noGrp="1" noChangeAspect="1"/>
          </p:cNvPicPr>
          <p:nvPr>
            <p:ph idx="1"/>
          </p:nvPr>
        </p:nvPicPr>
        <p:blipFill>
          <a:blip r:embed="rId2"/>
          <a:srcRect t="-13655" b="-136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1800" dirty="0" smtClean="0"/>
              <a:t>Crucibles are used to heat substances to very high temperatures.</a:t>
            </a:r>
          </a:p>
          <a:p>
            <a:pPr algn="l"/>
            <a:r>
              <a:rPr lang="en-US" sz="1800" dirty="0" smtClean="0"/>
              <a:t>Notice the following equipment:</a:t>
            </a:r>
          </a:p>
          <a:p>
            <a:pPr algn="l"/>
            <a:r>
              <a:rPr lang="en-US" sz="1800" dirty="0" smtClean="0"/>
              <a:t>Ring Stand, Iron Ring, Clay Triangle, Bunsen Burner, Crucible and Lid and Crucible Tongs.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vaporating dish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2" b="689"/>
          <a:stretch>
            <a:fillRect/>
          </a:stretch>
        </p:blipFill>
        <p:spPr>
          <a:xfrm rot="21338992">
            <a:off x="2407441" y="1164058"/>
            <a:ext cx="4329278" cy="285745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Used to evaporate liquids from solids under high temperatures.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Evaporating Dish</a:t>
            </a:r>
            <a:endParaRPr lang="en-US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How do I hold glass when it is hot?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i="1" dirty="0" smtClean="0">
                <a:solidFill>
                  <a:srgbClr val="FDA247"/>
                </a:solidFill>
              </a:rPr>
              <a:t>Beaker Tongs</a:t>
            </a:r>
            <a:endParaRPr lang="en-US" sz="3400" i="1" dirty="0">
              <a:solidFill>
                <a:srgbClr val="FDA247"/>
              </a:solidFill>
            </a:endParaRPr>
          </a:p>
        </p:txBody>
      </p:sp>
      <p:pic>
        <p:nvPicPr>
          <p:cNvPr id="7" name="Content Placeholder 6" descr="beaker tong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6923" r="-26923"/>
          <a:stretch>
            <a:fillRect/>
          </a:stretch>
        </p:blipFill>
        <p:spPr>
          <a:xfrm rot="5400000">
            <a:off x="712788" y="3657600"/>
            <a:ext cx="3657600" cy="27431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100" i="1" dirty="0" smtClean="0">
                <a:solidFill>
                  <a:srgbClr val="FDA247"/>
                </a:solidFill>
              </a:rPr>
              <a:t>Test Tube Holder</a:t>
            </a:r>
            <a:endParaRPr lang="en-US" sz="3100" i="1" dirty="0">
              <a:solidFill>
                <a:srgbClr val="FDA247"/>
              </a:solidFill>
            </a:endParaRPr>
          </a:p>
        </p:txBody>
      </p:sp>
      <p:pic>
        <p:nvPicPr>
          <p:cNvPr id="8" name="Content Placeholder 7" descr="testtube holer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filter funnel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10" r="2576" b="5358"/>
          <a:stretch>
            <a:fillRect/>
          </a:stretch>
        </p:blipFill>
        <p:spPr>
          <a:xfrm rot="20958716">
            <a:off x="4682208" y="592448"/>
            <a:ext cx="3147694" cy="359134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5752" y="4905999"/>
            <a:ext cx="7717536" cy="1952001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/>
              <a:t>Powder Funnel – used for dry solids.</a:t>
            </a:r>
          </a:p>
          <a:p>
            <a:pPr algn="l"/>
            <a:r>
              <a:rPr lang="en-US" sz="2600" dirty="0" smtClean="0"/>
              <a:t>Filter Funnel – used to filter solids from liquids                              </a:t>
            </a:r>
          </a:p>
          <a:p>
            <a:pPr algn="l"/>
            <a:r>
              <a:rPr lang="en-US" sz="2600" dirty="0" smtClean="0"/>
              <a:t>                              with filter paper.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73070">
            <a:off x="681439" y="4082722"/>
            <a:ext cx="3978916" cy="723620"/>
          </a:xfrm>
        </p:spPr>
        <p:txBody>
          <a:bodyPr/>
          <a:lstStyle/>
          <a:p>
            <a:r>
              <a:rPr lang="en-US" b="1" i="1" dirty="0" smtClean="0">
                <a:solidFill>
                  <a:srgbClr val="F3A373"/>
                </a:solidFill>
              </a:rPr>
              <a:t>Powder Funnel</a:t>
            </a:r>
            <a:endParaRPr lang="en-US" b="1" i="1" dirty="0">
              <a:solidFill>
                <a:srgbClr val="F3A373"/>
              </a:solidFill>
            </a:endParaRPr>
          </a:p>
        </p:txBody>
      </p:sp>
      <p:pic>
        <p:nvPicPr>
          <p:cNvPr id="6" name="Picture Placeholder 5" descr="powder funnel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6658" r="5981" b="8766"/>
          <a:stretch>
            <a:fillRect/>
          </a:stretch>
        </p:blipFill>
        <p:spPr>
          <a:xfrm rot="153739">
            <a:off x="1065959" y="915993"/>
            <a:ext cx="3553876" cy="3294628"/>
          </a:xfrm>
        </p:spPr>
      </p:pic>
      <p:sp>
        <p:nvSpPr>
          <p:cNvPr id="8" name="Title 3"/>
          <p:cNvSpPr txBox="1">
            <a:spLocks/>
          </p:cNvSpPr>
          <p:nvPr/>
        </p:nvSpPr>
        <p:spPr>
          <a:xfrm rot="20859007">
            <a:off x="4707390" y="4082721"/>
            <a:ext cx="3978916" cy="723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rgbClr val="F3A373"/>
                </a:solidFill>
                <a:latin typeface="+mj-lt"/>
                <a:ea typeface="+mj-ea"/>
                <a:cs typeface="+mj-cs"/>
              </a:rPr>
              <a:t>Filter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3A3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Funnel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3A3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Funnel Setup</a:t>
            </a:r>
            <a:endParaRPr lang="en-US" dirty="0"/>
          </a:p>
        </p:txBody>
      </p:sp>
      <p:pic>
        <p:nvPicPr>
          <p:cNvPr id="4" name="Content Placeholder 3" descr="filter funnel setup"/>
          <p:cNvPicPr>
            <a:picLocks noGrp="1" noChangeAspect="1"/>
          </p:cNvPicPr>
          <p:nvPr>
            <p:ph idx="1"/>
          </p:nvPr>
        </p:nvPicPr>
        <p:blipFill>
          <a:blip r:embed="rId2"/>
          <a:srcRect l="-35381" r="-3538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stir chemicals?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i="1" dirty="0" smtClean="0">
                <a:solidFill>
                  <a:srgbClr val="F3A373"/>
                </a:solidFill>
              </a:rPr>
              <a:t>Stirring Rod</a:t>
            </a:r>
            <a:endParaRPr lang="en-US" sz="3000" i="1" dirty="0">
              <a:solidFill>
                <a:srgbClr val="F3A373"/>
              </a:solidFill>
            </a:endParaRPr>
          </a:p>
        </p:txBody>
      </p:sp>
      <p:pic>
        <p:nvPicPr>
          <p:cNvPr id="7" name="Content Placeholder 6" descr="stirring rod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F3A373"/>
                </a:solidFill>
              </a:rPr>
              <a:t>Rubber Policeman</a:t>
            </a:r>
            <a:endParaRPr lang="en-US" sz="2800" i="1" dirty="0">
              <a:solidFill>
                <a:srgbClr val="F3A373"/>
              </a:solidFill>
            </a:endParaRPr>
          </a:p>
        </p:txBody>
      </p:sp>
      <p:pic>
        <p:nvPicPr>
          <p:cNvPr id="8" name="Content Placeholder 7" descr="rubber policeman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4838" b="983"/>
          <a:stretch>
            <a:fillRect/>
          </a:stretch>
        </p:blipFill>
        <p:spPr>
          <a:xfrm rot="20887629">
            <a:off x="4866706" y="3929773"/>
            <a:ext cx="3518573" cy="1269920"/>
          </a:xfrm>
        </p:spPr>
      </p:pic>
      <p:sp>
        <p:nvSpPr>
          <p:cNvPr id="9" name="TextBox 8"/>
          <p:cNvSpPr txBox="1"/>
          <p:nvPr/>
        </p:nvSpPr>
        <p:spPr>
          <a:xfrm>
            <a:off x="4773706" y="5285615"/>
            <a:ext cx="43702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Works like a cake spatula.  Allows you to scrape solids out of containers.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531994"/>
            <a:ext cx="3951755" cy="1890438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 does the name “Rubber Policeman” come from?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Placeholder 4" descr="Rubber Policeman Namer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65" b="-1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7"/>
            <a:ext cx="4666130" cy="407159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name "rubber policeman" comes from the 19th-century German chemist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Carl Remigius Fresenius</a:t>
            </a:r>
            <a:r>
              <a:rPr lang="en-US" sz="2400" dirty="0" smtClean="0"/>
              <a:t>, who explained that chemists could remove solids from the walls of glass beakers with an instrument he called a "policeman.  The police are always thorough so that’s where he got the idea.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eaker_s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84" r="1088"/>
          <a:stretch>
            <a:fillRect/>
          </a:stretch>
        </p:blipFill>
        <p:spPr>
          <a:xfrm rot="21338992">
            <a:off x="2394768" y="564690"/>
            <a:ext cx="4155968" cy="372759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Pour, Mix, Heat, Cool liquids in beakers.</a:t>
            </a:r>
          </a:p>
          <a:p>
            <a:r>
              <a:rPr lang="en-US" sz="3000" dirty="0" smtClean="0"/>
              <a:t>Never measure volumes in a beaker.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Beaker</a:t>
            </a:r>
            <a:endParaRPr lang="en-US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electronic balanc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11" t="6842" r="1663" b="16251"/>
          <a:stretch>
            <a:fillRect/>
          </a:stretch>
        </p:blipFill>
        <p:spPr>
          <a:xfrm rot="21338992">
            <a:off x="4934603" y="1238934"/>
            <a:ext cx="3600174" cy="2892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5168153"/>
            <a:ext cx="7716838" cy="723620"/>
          </a:xfrm>
        </p:spPr>
        <p:txBody>
          <a:bodyPr/>
          <a:lstStyle/>
          <a:p>
            <a:r>
              <a:rPr lang="en-US" dirty="0" smtClean="0"/>
              <a:t>Two Ways to Mass Solids</a:t>
            </a:r>
            <a:endParaRPr lang="en-US" dirty="0"/>
          </a:p>
        </p:txBody>
      </p:sp>
      <p:pic>
        <p:nvPicPr>
          <p:cNvPr id="6" name="Picture Placeholder 5" descr="triple beam balance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313" b="-559"/>
          <a:stretch>
            <a:fillRect/>
          </a:stretch>
        </p:blipFill>
        <p:spPr>
          <a:xfrm rot="468612">
            <a:off x="323093" y="1560064"/>
            <a:ext cx="4362864" cy="2418886"/>
          </a:xfrm>
        </p:spPr>
      </p:pic>
      <p:sp>
        <p:nvSpPr>
          <p:cNvPr id="8" name="TextBox 7"/>
          <p:cNvSpPr txBox="1"/>
          <p:nvPr/>
        </p:nvSpPr>
        <p:spPr>
          <a:xfrm rot="429654">
            <a:off x="289316" y="4031369"/>
            <a:ext cx="4209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Triple Beam Balance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54600">
            <a:off x="4844470" y="4142167"/>
            <a:ext cx="4209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Electronic Balance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To Mass Solids you will also need….</a:t>
            </a: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i="1" dirty="0" smtClean="0">
                <a:solidFill>
                  <a:srgbClr val="F3A373"/>
                </a:solidFill>
              </a:rPr>
              <a:t>Weigh Boats</a:t>
            </a:r>
            <a:endParaRPr lang="en-US" sz="3400" i="1" dirty="0">
              <a:solidFill>
                <a:srgbClr val="F3A373"/>
              </a:solidFill>
            </a:endParaRPr>
          </a:p>
        </p:txBody>
      </p:sp>
      <p:pic>
        <p:nvPicPr>
          <p:cNvPr id="7" name="Content Placeholder 6" descr="weight boat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708" r="-270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000" i="1" dirty="0" smtClean="0">
                <a:solidFill>
                  <a:srgbClr val="F3A373"/>
                </a:solidFill>
              </a:rPr>
              <a:t>Spatula/Scoopula</a:t>
            </a:r>
            <a:endParaRPr lang="en-US" sz="3000" i="1" dirty="0">
              <a:solidFill>
                <a:srgbClr val="F3A373"/>
              </a:solidFill>
            </a:endParaRPr>
          </a:p>
        </p:txBody>
      </p:sp>
      <p:pic>
        <p:nvPicPr>
          <p:cNvPr id="8" name="Content Placeholder 7" descr="scoopula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5503" b="-2550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File</a:t>
            </a:r>
            <a:br>
              <a:rPr lang="en-US" dirty="0" smtClean="0"/>
            </a:br>
            <a:r>
              <a:rPr lang="en-US" sz="3200" dirty="0" smtClean="0"/>
              <a:t>For scoring glass or metal.</a:t>
            </a:r>
            <a:endParaRPr lang="en-US" sz="3200" dirty="0"/>
          </a:p>
        </p:txBody>
      </p:sp>
      <p:pic>
        <p:nvPicPr>
          <p:cNvPr id="5" name="Content Placeholder 4" descr="triangular file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1280" b="-21280"/>
          <a:stretch>
            <a:fillRect/>
          </a:stretch>
        </p:blipFill>
        <p:spPr/>
      </p:pic>
      <p:pic>
        <p:nvPicPr>
          <p:cNvPr id="6" name="Content Placeholder 5" descr="cut-glass-pipe-200X2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161" r="-416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Here is a helpful website with flashcards and quizzes to aid you in learning the lab equipment.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https://</a:t>
            </a:r>
            <a:r>
              <a:rPr lang="en-US" sz="3200" dirty="0" err="1"/>
              <a:t>quizlet.com</a:t>
            </a:r>
            <a:r>
              <a:rPr lang="en-US" sz="3200" dirty="0"/>
              <a:t>/119920316/chemistry-equipment-flash-cards/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667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rlenmeyer-flask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442" b="-1442"/>
          <a:stretch>
            <a:fillRect/>
          </a:stretch>
        </p:blipFill>
        <p:spPr>
          <a:xfrm rot="469053">
            <a:off x="2426436" y="899867"/>
            <a:ext cx="3995363" cy="308304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77603" y="4806343"/>
            <a:ext cx="8052024" cy="16462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Pour, Heat, Cool liquids.  Used to heat liquids     and solids that will most likely release gases and splatter.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4082723"/>
            <a:ext cx="7716838" cy="723620"/>
          </a:xfrm>
        </p:spPr>
        <p:txBody>
          <a:bodyPr/>
          <a:lstStyle/>
          <a:p>
            <a:r>
              <a:rPr lang="en-US" i="1" dirty="0" smtClean="0">
                <a:solidFill>
                  <a:srgbClr val="F3A373"/>
                </a:solidFill>
              </a:rPr>
              <a:t>Erlenmeyer Flask</a:t>
            </a:r>
            <a:endParaRPr lang="en-US" i="1" dirty="0">
              <a:solidFill>
                <a:srgbClr val="F3A37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cover a beaker?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i="1" dirty="0" smtClean="0">
                <a:solidFill>
                  <a:srgbClr val="F3A373"/>
                </a:solidFill>
              </a:rPr>
              <a:t>Watch Glass</a:t>
            </a:r>
            <a:endParaRPr lang="en-US" sz="3400" i="1" dirty="0">
              <a:solidFill>
                <a:srgbClr val="F3A373"/>
              </a:solidFill>
            </a:endParaRPr>
          </a:p>
        </p:txBody>
      </p:sp>
      <p:pic>
        <p:nvPicPr>
          <p:cNvPr id="7" name="Content Placeholder 6" descr="watchg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13" r="-161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400" i="1" dirty="0" smtClean="0">
                <a:solidFill>
                  <a:srgbClr val="F3A373"/>
                </a:solidFill>
              </a:rPr>
              <a:t>Glass Plate</a:t>
            </a:r>
            <a:endParaRPr lang="en-US" sz="3400" i="1" dirty="0">
              <a:solidFill>
                <a:srgbClr val="F3A373"/>
              </a:solidFill>
            </a:endParaRPr>
          </a:p>
        </p:txBody>
      </p:sp>
      <p:pic>
        <p:nvPicPr>
          <p:cNvPr id="8" name="Content Placeholder 7" descr="glass plate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8963" r="-896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441531"/>
            <a:ext cx="3429000" cy="1066800"/>
          </a:xfrm>
        </p:spPr>
        <p:txBody>
          <a:bodyPr/>
          <a:lstStyle/>
          <a:p>
            <a:r>
              <a:rPr lang="en-US" sz="3400" b="1" i="1" dirty="0" smtClean="0">
                <a:solidFill>
                  <a:srgbClr val="FDA247"/>
                </a:solidFill>
              </a:rPr>
              <a:t>Graduated Cylinders</a:t>
            </a:r>
            <a:endParaRPr lang="en-US" sz="3400" b="1" i="1" dirty="0">
              <a:solidFill>
                <a:srgbClr val="FDA247"/>
              </a:solidFill>
            </a:endParaRPr>
          </a:p>
        </p:txBody>
      </p:sp>
      <p:pic>
        <p:nvPicPr>
          <p:cNvPr id="5" name="Content Placeholder 4" descr="graduated cylinders"/>
          <p:cNvPicPr>
            <a:picLocks noGrp="1" noChangeAspect="1"/>
          </p:cNvPicPr>
          <p:nvPr>
            <p:ph idx="1"/>
          </p:nvPr>
        </p:nvPicPr>
        <p:blipFill>
          <a:blip r:embed="rId2"/>
          <a:srcRect l="-10734" r="-10734"/>
          <a:stretch>
            <a:fillRect/>
          </a:stretch>
        </p:blipFill>
        <p:spPr>
          <a:xfrm>
            <a:off x="3962400" y="320921"/>
            <a:ext cx="4800600" cy="59274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Used to measure liquids accurately.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900401"/>
            <a:ext cx="7716837" cy="1447800"/>
          </a:xfrm>
        </p:spPr>
        <p:txBody>
          <a:bodyPr/>
          <a:lstStyle/>
          <a:p>
            <a:r>
              <a:rPr lang="en-US" sz="3900" dirty="0" smtClean="0"/>
              <a:t>Test Tubes and Test Tube Rack</a:t>
            </a:r>
            <a:br>
              <a:rPr lang="en-US" sz="3900" dirty="0" smtClean="0"/>
            </a:br>
            <a:r>
              <a:rPr lang="en-US" sz="2400" dirty="0" smtClean="0"/>
              <a:t>Used for mixing and heating chemicals – smaller quantities than beakers and flasks</a:t>
            </a:r>
            <a:endParaRPr lang="en-US" sz="2400" dirty="0"/>
          </a:p>
        </p:txBody>
      </p:sp>
      <p:pic>
        <p:nvPicPr>
          <p:cNvPr id="5" name="Content Placeholder 4" descr="TestTubes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1711" r="-21711"/>
          <a:stretch>
            <a:fillRect/>
          </a:stretch>
        </p:blipFill>
        <p:spPr/>
      </p:pic>
      <p:pic>
        <p:nvPicPr>
          <p:cNvPr id="6" name="Content Placeholder 5" descr="test tube rack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9508" b="-2950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Test Tube Brushes</a:t>
            </a:r>
            <a:br>
              <a:rPr lang="en-US" dirty="0" smtClean="0"/>
            </a:br>
            <a:r>
              <a:rPr lang="en-US" sz="3200" dirty="0" smtClean="0"/>
              <a:t>Used to clean test tubes.</a:t>
            </a:r>
            <a:endParaRPr lang="en-US" sz="3200" dirty="0"/>
          </a:p>
        </p:txBody>
      </p:sp>
      <p:pic>
        <p:nvPicPr>
          <p:cNvPr id="4" name="Content Placeholder 3" descr="brushes.gif"/>
          <p:cNvPicPr>
            <a:picLocks noGrp="1" noChangeAspect="1"/>
          </p:cNvPicPr>
          <p:nvPr>
            <p:ph idx="1"/>
          </p:nvPr>
        </p:nvPicPr>
        <p:blipFill>
          <a:blip r:embed="rId3"/>
          <a:srcRect l="-55113" r="-5511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96 microplat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8" b="-180"/>
          <a:stretch>
            <a:fillRect/>
          </a:stretch>
        </p:blipFill>
        <p:spPr>
          <a:xfrm rot="21338992">
            <a:off x="3785182" y="1092822"/>
            <a:ext cx="4909919" cy="2768803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232" y="5347708"/>
            <a:ext cx="7717536" cy="128195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These are used in place of test tubes when smaller volumes are being reacted.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681911">
            <a:off x="27972" y="4195757"/>
            <a:ext cx="4419180" cy="723620"/>
          </a:xfrm>
        </p:spPr>
        <p:txBody>
          <a:bodyPr/>
          <a:lstStyle/>
          <a:p>
            <a:r>
              <a:rPr lang="en-US" i="1" dirty="0" smtClean="0">
                <a:solidFill>
                  <a:srgbClr val="F3A373"/>
                </a:solidFill>
              </a:rPr>
              <a:t>24 Well Microplate</a:t>
            </a:r>
            <a:endParaRPr lang="en-US" i="1" dirty="0">
              <a:solidFill>
                <a:srgbClr val="F3A373"/>
              </a:solidFill>
            </a:endParaRPr>
          </a:p>
        </p:txBody>
      </p:sp>
      <p:pic>
        <p:nvPicPr>
          <p:cNvPr id="6" name="Picture Placeholder 5" descr="24 well microplate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34" t="8572" r="357" b="6093"/>
          <a:stretch>
            <a:fillRect/>
          </a:stretch>
        </p:blipFill>
        <p:spPr>
          <a:xfrm rot="681106">
            <a:off x="372295" y="922259"/>
            <a:ext cx="3834150" cy="3290149"/>
          </a:xfrm>
        </p:spPr>
      </p:pic>
      <p:sp>
        <p:nvSpPr>
          <p:cNvPr id="8" name="Title 3"/>
          <p:cNvSpPr txBox="1">
            <a:spLocks/>
          </p:cNvSpPr>
          <p:nvPr/>
        </p:nvSpPr>
        <p:spPr>
          <a:xfrm rot="21420792">
            <a:off x="4358008" y="3882068"/>
            <a:ext cx="4419180" cy="723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3A3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96 Well Microplate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3A3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257</TotalTime>
  <Words>490</Words>
  <Application>Microsoft Macintosh PowerPoint</Application>
  <PresentationFormat>On-screen Show (4:3)</PresentationFormat>
  <Paragraphs>75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Sky</vt:lpstr>
      <vt:lpstr>   Laboratory Equipment</vt:lpstr>
      <vt:lpstr>Lesson Essential Question</vt:lpstr>
      <vt:lpstr>Beaker</vt:lpstr>
      <vt:lpstr>Erlenmeyer Flask</vt:lpstr>
      <vt:lpstr>How do I cover a beaker?</vt:lpstr>
      <vt:lpstr>Graduated Cylinders</vt:lpstr>
      <vt:lpstr>Test Tubes and Test Tube Rack Used for mixing and heating chemicals – smaller quantities than beakers and flasks</vt:lpstr>
      <vt:lpstr>       Test Tube Brushes Used to clean test tubes.</vt:lpstr>
      <vt:lpstr>24 Well Microplate</vt:lpstr>
      <vt:lpstr>For dropping different amounts of liquid use….</vt:lpstr>
      <vt:lpstr>Bunsen Burner and Hose Connector</vt:lpstr>
      <vt:lpstr>You can also “cook” using a                   Hot Plate.</vt:lpstr>
      <vt:lpstr>Test Tube Holder</vt:lpstr>
      <vt:lpstr>Ring Stand</vt:lpstr>
      <vt:lpstr>Utility Clamp  Used to hold objects on a ring stand.</vt:lpstr>
      <vt:lpstr>Heating Setup</vt:lpstr>
      <vt:lpstr>You could also attach a…</vt:lpstr>
      <vt:lpstr>This could also be attached to a ring stand.  Reminder – never let the thermometer touch the bottom of a piece of glassware being heated.</vt:lpstr>
      <vt:lpstr>To heat substances at a very high temperature use a Crucible and Lid.</vt:lpstr>
      <vt:lpstr>To hold a hot crucible use…</vt:lpstr>
      <vt:lpstr>How do I use crucible tongs?</vt:lpstr>
      <vt:lpstr>To heat a crucible you will also need a Clay Triangle.</vt:lpstr>
      <vt:lpstr>Crucible with Lid Setup</vt:lpstr>
      <vt:lpstr>Evaporating Dish</vt:lpstr>
      <vt:lpstr>How do I hold glass when it is hot?</vt:lpstr>
      <vt:lpstr>Powder Funnel</vt:lpstr>
      <vt:lpstr>Filter Funnel Setup</vt:lpstr>
      <vt:lpstr>How do we stir chemicals?</vt:lpstr>
      <vt:lpstr>Where does the name “Rubber Policeman” come from?</vt:lpstr>
      <vt:lpstr>Two Ways to Mass Solids</vt:lpstr>
      <vt:lpstr>To Mass Solids you will also need….</vt:lpstr>
      <vt:lpstr>Triangular File For scoring glass or metal.</vt:lpstr>
      <vt:lpstr>   Here is a helpful website with flashcards and quizzes to aid you in learning the lab equipment.  https://quizlet.com/119920316/chemistry-equipment-flash-cards/</vt:lpstr>
    </vt:vector>
  </TitlesOfParts>
  <Company>mwsd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Laboratory Equipment</dc:title>
  <dc:creator>Mindy Callender</dc:creator>
  <cp:lastModifiedBy>Your Name Here</cp:lastModifiedBy>
  <cp:revision>56</cp:revision>
  <cp:lastPrinted>2014-12-19T15:18:27Z</cp:lastPrinted>
  <dcterms:created xsi:type="dcterms:W3CDTF">2010-09-06T19:49:12Z</dcterms:created>
  <dcterms:modified xsi:type="dcterms:W3CDTF">2017-01-03T01:04:17Z</dcterms:modified>
</cp:coreProperties>
</file>